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78" r:id="rId1"/>
  </p:sldMasterIdLst>
  <p:notesMasterIdLst>
    <p:notesMasterId r:id="rId15"/>
  </p:notesMasterIdLst>
  <p:sldIdLst>
    <p:sldId id="256" r:id="rId2"/>
    <p:sldId id="263" r:id="rId3"/>
    <p:sldId id="270" r:id="rId4"/>
    <p:sldId id="266" r:id="rId5"/>
    <p:sldId id="271" r:id="rId6"/>
    <p:sldId id="276" r:id="rId7"/>
    <p:sldId id="272" r:id="rId8"/>
    <p:sldId id="278" r:id="rId9"/>
    <p:sldId id="279" r:id="rId10"/>
    <p:sldId id="273" r:id="rId11"/>
    <p:sldId id="274" r:id="rId12"/>
    <p:sldId id="275" r:id="rId13"/>
    <p:sldId id="27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635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-47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07771-3FAA-4D43-A059-9A7D838C288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68C18-1BF1-F447-95ED-60EAAE354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5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37A75DA-C6FF-4420-94B9-E3338D1F9A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</p:spTree>
    <p:extLst>
      <p:ext uri="{BB962C8B-B14F-4D97-AF65-F5344CB8AC3E}">
        <p14:creationId xmlns:p14="http://schemas.microsoft.com/office/powerpoint/2010/main" val="1827426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C751F3-ABD6-4995-8494-4932D12ACE1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326063" y="559678"/>
            <a:ext cx="6103937" cy="519183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545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466EC8C-C8BE-4149-A684-18CFF4574C1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97488" y="559678"/>
            <a:ext cx="6132512" cy="519183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7491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7"/>
            <a:ext cx="3833906" cy="527492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89D34E-DF9E-41B7-A5EC-B9D63999B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559678"/>
            <a:ext cx="6172200" cy="561728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2617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E73E-FB98-2A42-974A-9CD83D46C100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4302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115EF-7A83-9842-815E-554E5DEB63CD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77019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097A0-4000-B744-87D8-18F42A934248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43447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4EA9-4639-9B48-9E98-70455404EF00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239023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E2565D1-06D8-4141-9B5F-95C29313C16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04FBD4F5-432F-4C2D-A734-6CC48615FF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DDD7-72ED-FC4E-8075-0107060235C5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837580B-9009-4524-B820-7ACB27BCB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cxnSp>
        <p:nvCxnSpPr>
          <p:cNvPr id="12" name="Straight Connector 11" title="Horizontal Rule Line">
            <a:extLst>
              <a:ext uri="{FF2B5EF4-FFF2-40B4-BE49-F238E27FC236}">
                <a16:creationId xmlns:a16="http://schemas.microsoft.com/office/drawing/2014/main" id="{54F1A406-73A8-450C-B21C-AA9616F476C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54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D9D9-8B30-6A45-929D-0A0366E2E953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CF91DE7-F23F-444D-B56E-B059EC98D9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8B7AFB-040F-4222-BF21-649EEB9B76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6C44B50-DCD8-4661-AE20-1744F5052F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0107EA4-5D36-4C90-97D0-F9F14116BDE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CB22D40E-097C-4007-9190-A374980653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385A57E-D5E6-4E0A-BE4C-C1B40196AB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3D1BBD84-BA1A-4F7F-BD78-6D42162E33D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75DDD589-ADD5-491E-B180-F1FCDF9ED6A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6">
            <a:extLst>
              <a:ext uri="{FF2B5EF4-FFF2-40B4-BE49-F238E27FC236}">
                <a16:creationId xmlns:a16="http://schemas.microsoft.com/office/drawing/2014/main" id="{BFFFDD99-5C1A-4C7C-8FA2-BEA3DB4BA88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30">
            <a:extLst>
              <a:ext uri="{FF2B5EF4-FFF2-40B4-BE49-F238E27FC236}">
                <a16:creationId xmlns:a16="http://schemas.microsoft.com/office/drawing/2014/main" id="{23C5456C-A352-4CF6-8671-B2572BAD518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2">
            <a:extLst>
              <a:ext uri="{FF2B5EF4-FFF2-40B4-BE49-F238E27FC236}">
                <a16:creationId xmlns:a16="http://schemas.microsoft.com/office/drawing/2014/main" id="{C7C33AAD-B12F-4AA1-80BD-D7D3D1304B9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E2951AF1-2CE3-48B5-9CF3-7488DCDF329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4187982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Bullets in a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62550" y="2019300"/>
            <a:ext cx="1944000" cy="2700000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99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19B67-2563-3544-8019-B2D766585AE6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7748B7-E5B4-4481-8BBD-FA336F544D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806" y="2019300"/>
            <a:ext cx="1943100" cy="2700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900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DBBB1B-8761-455D-AD09-0A48C1ED27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163" y="2019300"/>
            <a:ext cx="1943100" cy="2700000"/>
          </a:xfr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99000">
                <a:schemeClr val="accent5">
                  <a:lumMod val="20000"/>
                  <a:lumOff val="80000"/>
                </a:schemeClr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01A7388-8628-470F-82E9-729C86AAFD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20550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E5D4FA-2556-4640-8793-063247AA27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53356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379251E-EDF2-4AC5-AB5B-C1FD66A9D6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85713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31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91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 / Icon Bulle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 title="Page Number Shape">
            <a:extLst>
              <a:ext uri="{FF2B5EF4-FFF2-40B4-BE49-F238E27FC236}">
                <a16:creationId xmlns:a16="http://schemas.microsoft.com/office/drawing/2014/main" id="{4C028BF1-8F7F-4E8E-9D47-05D46323E336}"/>
              </a:ext>
            </a:extLst>
          </p:cNvPr>
          <p:cNvSpPr/>
          <p:nvPr userDrawn="1"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8F1C92E-34EF-7443-98EE-55EB64C2F5FD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D7203A2-76F7-4D98-BFEB-C48DDC3E5C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333FF03C-99D8-472E-A74F-87D3B5A569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82C482D-2EED-4942-A5D4-D8A794C248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D4C5CB-E26D-42D3-B242-792D37C50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1F9D8C-5E2A-414E-9E1D-AB7DF4824D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71AC612-4E8C-42E2-88EB-DB98E2791D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AA95DF8-549D-4CA3-8E1A-D2DEB8CF46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A78BAAC-8764-4AFE-9AC1-DF47930B46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8491EA9-E431-4D48-BD30-3BA8FACC97F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30F713C-752D-4C1A-89AB-638A7DAF60A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F00299-5001-4927-B344-D4AE0D5F03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CBE51A8-3BCA-490E-93CB-B70BBCCD967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23252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Medium Photo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831932"/>
            <a:ext cx="3833906" cy="1562638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noProof="0"/>
              <a:t>Click to edit your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DA4A-63D4-BC43-9B38-53D06F7CC9C4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573117"/>
            <a:ext cx="3842550" cy="1178396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4EDDE9BC-8D20-403B-A5FE-C277A3515DE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24736" y="482857"/>
            <a:ext cx="2179814" cy="21798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BF5E186-AFA1-42AA-AE51-CF3AC059F0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C860CCD0-F268-4994-9434-F0E0132A4E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28D5E220-4F6C-4A47-9F47-4CA88EA230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1DFEF73A-C0FC-4A4C-8342-991CEFF532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E60572FB-0574-4BE3-9637-7CA7B5ACA8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155E2FBC-2458-49C4-B75C-CAEAC6D9F10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844B1DAB-161E-44A0-9E15-DA816B46A48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34550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4">
            <a:extLst>
              <a:ext uri="{FF2B5EF4-FFF2-40B4-BE49-F238E27FC236}">
                <a16:creationId xmlns:a16="http://schemas.microsoft.com/office/drawing/2014/main" id="{8811849A-335B-47C0-980E-357EE8C4BCC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367581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26">
            <a:extLst>
              <a:ext uri="{FF2B5EF4-FFF2-40B4-BE49-F238E27FC236}">
                <a16:creationId xmlns:a16="http://schemas.microsoft.com/office/drawing/2014/main" id="{E1254A81-6A51-429E-91AC-6B4CADA71D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500613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0">
            <a:extLst>
              <a:ext uri="{FF2B5EF4-FFF2-40B4-BE49-F238E27FC236}">
                <a16:creationId xmlns:a16="http://schemas.microsoft.com/office/drawing/2014/main" id="{64053090-461C-448F-9705-7FEE78A4133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34550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2">
            <a:extLst>
              <a:ext uri="{FF2B5EF4-FFF2-40B4-BE49-F238E27FC236}">
                <a16:creationId xmlns:a16="http://schemas.microsoft.com/office/drawing/2014/main" id="{7AD2F7CB-CFE4-4C72-864A-D00C1CEAA2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367581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2" name="Picture Placeholder 34">
            <a:extLst>
              <a:ext uri="{FF2B5EF4-FFF2-40B4-BE49-F238E27FC236}">
                <a16:creationId xmlns:a16="http://schemas.microsoft.com/office/drawing/2014/main" id="{CCA07CA3-C8D4-41EA-A0FB-74E1A477039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500163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108071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05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29964A5-3468-3F49-AD7A-0CF5EB762F89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453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90851AE-F437-A04B-ADE2-D5E346F2089C}" type="datetime1">
              <a:rPr lang="en-US" noProof="0" smtClean="0"/>
              <a:t>11/23/2023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093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95" r:id="rId3"/>
    <p:sldLayoutId id="2147484490" r:id="rId4"/>
    <p:sldLayoutId id="2147484491" r:id="rId5"/>
    <p:sldLayoutId id="2147484492" r:id="rId6"/>
    <p:sldLayoutId id="2147484493" r:id="rId7"/>
    <p:sldLayoutId id="2147484496" r:id="rId8"/>
    <p:sldLayoutId id="2147484481" r:id="rId9"/>
    <p:sldLayoutId id="2147484498" r:id="rId10"/>
    <p:sldLayoutId id="2147484499" r:id="rId11"/>
    <p:sldLayoutId id="2147484500" r:id="rId12"/>
    <p:sldLayoutId id="2147484482" r:id="rId13"/>
    <p:sldLayoutId id="2147484483" r:id="rId14"/>
    <p:sldLayoutId id="2147484484" r:id="rId15"/>
    <p:sldLayoutId id="2147484485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79374-8EAE-4873-9BB6-F6C630302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CryptoForecast</a:t>
            </a:r>
            <a:r>
              <a:rPr lang="en-US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: LSTM Insights</a:t>
            </a:r>
            <a:br>
              <a:rPr lang="en-US" b="0" dirty="0">
                <a:effectLst/>
              </a:rPr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2C4E3-AFAF-4630-AF6D-21FB3C29CF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Bitcoin Trading Data Analysis </a:t>
            </a: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8" name="Picture Placeholder 7" descr="A gold coin with a bitcoin symbol on it&#10;&#10;Description automatically generated">
            <a:extLst>
              <a:ext uri="{FF2B5EF4-FFF2-40B4-BE49-F238E27FC236}">
                <a16:creationId xmlns:a16="http://schemas.microsoft.com/office/drawing/2014/main" id="{79FA2F3A-F6E1-18D5-9B50-1AAB30F09D4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6667" b="16667"/>
          <a:stretch>
            <a:fillRect/>
          </a:stretch>
        </p:blipFill>
        <p:spPr>
          <a:xfrm>
            <a:off x="2491688" y="1376164"/>
            <a:ext cx="2524032" cy="2524032"/>
          </a:xfrm>
        </p:spPr>
      </p:pic>
    </p:spTree>
    <p:extLst>
      <p:ext uri="{BB962C8B-B14F-4D97-AF65-F5344CB8AC3E}">
        <p14:creationId xmlns:p14="http://schemas.microsoft.com/office/powerpoint/2010/main" val="1193886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6" y="559677"/>
            <a:ext cx="4204020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Bitcoin 30-Day Rolling Volatility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10</a:t>
            </a:fld>
            <a:endParaRPr lang="en-US" noProof="0"/>
          </a:p>
        </p:txBody>
      </p:sp>
      <p:pic>
        <p:nvPicPr>
          <p:cNvPr id="5" name="Picture 4" descr="A graph showing a graph">
            <a:extLst>
              <a:ext uri="{FF2B5EF4-FFF2-40B4-BE49-F238E27FC236}">
                <a16:creationId xmlns:a16="http://schemas.microsoft.com/office/drawing/2014/main" id="{50668E56-17BE-2BCD-97CF-D2512DCB0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547" y="1653612"/>
            <a:ext cx="6103937" cy="3953980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53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559677"/>
            <a:ext cx="4306657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Bitcoin Trading Volume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11</a:t>
            </a:fld>
            <a:endParaRPr lang="en-US" noProof="0"/>
          </a:p>
        </p:txBody>
      </p:sp>
      <p:pic>
        <p:nvPicPr>
          <p:cNvPr id="6" name="Picture 5" descr="A blue and white graph">
            <a:extLst>
              <a:ext uri="{FF2B5EF4-FFF2-40B4-BE49-F238E27FC236}">
                <a16:creationId xmlns:a16="http://schemas.microsoft.com/office/drawing/2014/main" id="{D746C175-1FD9-C0AF-F7AC-C49A2DBEC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015" y="1194319"/>
            <a:ext cx="6132512" cy="4302902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929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02" y="559677"/>
            <a:ext cx="4260004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Correlation Heatmap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12</a:t>
            </a:fld>
            <a:endParaRPr lang="en-US" noProof="0"/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B6132F30-8670-A034-2B79-152DF798C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797" y="1373408"/>
            <a:ext cx="6512214" cy="4111183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056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35BFF-A889-4B62-BCD4-168715A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215" y="2127861"/>
            <a:ext cx="3833906" cy="2221622"/>
          </a:xfrm>
        </p:spPr>
        <p:txBody>
          <a:bodyPr>
            <a:noAutofit/>
          </a:bodyPr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developments, recommendations</a:t>
            </a:r>
            <a:b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summary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C8822230-E7F6-4AEC-86F1-6874B8C03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372" y="102081"/>
            <a:ext cx="2092314" cy="3883144"/>
          </a:xfrm>
        </p:spPr>
        <p:txBody>
          <a:bodyPr/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 diverse models (</a:t>
            </a:r>
            <a:r>
              <a:rPr lang="en-US" b="0" i="0" dirty="0" err="1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RandomForest</a:t>
            </a:r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0" i="0" dirty="0" err="1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for future market adaptability and more granular precision in prediction.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DB68C1C-48A6-4CB6-AEB1-1B5B9EB9AA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82000" y="197425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2DB73E6-C510-4010-99CD-13C274B57E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23871" y="1803295"/>
            <a:ext cx="1997261" cy="362494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the effectiveness of trading strategies using methods like the Simple Moving Average (SMA) to translate predictions into actionable insights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3C345EEF-8EE2-4AFF-A515-F49E6FA7CAD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81422" y="2053272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544916F-9E82-4943-9F03-05F7811ACC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786750" y="2881272"/>
            <a:ext cx="1997261" cy="362494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LTSM proved to be quite valuable in predicting BTCUSD trends.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3C9C68B-77C0-41C6-AE3E-6C1B595CDE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351839" y="3220434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9047CD-1956-7146-971D-D05A280AC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24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6287001" y="3652859"/>
            <a:ext cx="4496956" cy="23198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en-US" sz="2400" i="0" u="none" strike="noStrike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scope involved developing a robust machine learning tool incorporating advanced data analytics to forecast BTCUSD exchange rates, enhancing market predictions and facilitating effective trading strategies.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2850627-55EC-AA0E-0465-BDEB5C68569A}"/>
              </a:ext>
            </a:extLst>
          </p:cNvPr>
          <p:cNvSpPr txBox="1">
            <a:spLocks/>
          </p:cNvSpPr>
          <p:nvPr/>
        </p:nvSpPr>
        <p:spPr>
          <a:xfrm>
            <a:off x="5180687" y="705679"/>
            <a:ext cx="6722594" cy="22216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CA" b="1" i="0" dirty="0">
                <a:solidFill>
                  <a:schemeClr val="accent1"/>
                </a:solidFill>
              </a:rPr>
              <a:t>What</a:t>
            </a:r>
            <a:r>
              <a:rPr lang="en-CA" i="0" dirty="0">
                <a:solidFill>
                  <a:schemeClr val="accent1"/>
                </a:solidFill>
              </a:rPr>
              <a:t> can </a:t>
            </a:r>
            <a:r>
              <a:rPr lang="en-CA" b="1" i="0" dirty="0">
                <a:solidFill>
                  <a:schemeClr val="tx2"/>
                </a:solidFill>
              </a:rPr>
              <a:t>machine learning do to improve </a:t>
            </a:r>
            <a:r>
              <a:rPr lang="en-CA" i="0" dirty="0">
                <a:solidFill>
                  <a:schemeClr val="accent1"/>
                </a:solidFill>
              </a:rPr>
              <a:t>Bitcoin exchange rate forecasts </a:t>
            </a:r>
            <a:r>
              <a:rPr lang="en-CA" i="0" dirty="0">
                <a:solidFill>
                  <a:schemeClr val="tx2"/>
                </a:solidFill>
              </a:rPr>
              <a:t>to create more effective trading strategies?</a:t>
            </a:r>
            <a:endParaRPr lang="en-US" sz="2800" i="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75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5170015" y="2069301"/>
            <a:ext cx="6613996" cy="426896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Data Collection : From Yahoo Finance.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Data Preprocessing : Scaling the data, Spilt the Data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Model Development : </a:t>
            </a: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Utilizing Sequential LSTM Model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Model Evaluation &amp; Optimization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Visualization &amp; Presentation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Documentation &amp; Code Structuring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Project Delivery and Future Work</a:t>
            </a:r>
            <a:br>
              <a:rPr lang="en-US" sz="8000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830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35BFF-A889-4B62-BCD4-168715A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215" y="2127861"/>
            <a:ext cx="3833906" cy="2221622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Questions to Answer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C8822230-E7F6-4AEC-86F1-6874B8C03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372" y="102081"/>
            <a:ext cx="2092314" cy="3883144"/>
          </a:xfrm>
        </p:spPr>
        <p:txBody>
          <a:bodyPr/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does a machine learning tool enhance accurate market predictions, considering our innovative approach to forecasting Bitcoin prices using LSTM?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DB68C1C-48A6-4CB6-AEB1-1B5B9EB9AA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82000" y="197425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2DB73E6-C510-4010-99CD-13C274B57E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23871" y="1803295"/>
            <a:ext cx="1997261" cy="362494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does integrating statistical and trend analysis into our machine learning tool enhance its effectiveness in the dynamic cryptocurrency trading domain?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3C345EEF-8EE2-4AFF-A515-F49E6FA7CAD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81422" y="2053272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544916F-9E82-4943-9F03-05F7811ACC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767208" y="3030010"/>
            <a:ext cx="1997261" cy="362494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considerations should be considered to trust a model, particularly regarding R-squared, MSE, and other metrics?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3C9C68B-77C0-41C6-AE3E-6C1B595CDE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351839" y="3220434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9047CD-1956-7146-971D-D05A280AC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18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Selection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5009059" y="1987420"/>
            <a:ext cx="6978946" cy="32377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2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342900" indent="-342900" algn="l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6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Source: </a:t>
            </a:r>
            <a:r>
              <a:rPr lang="en-US" sz="6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Bitcoin historical data fro</a:t>
            </a:r>
            <a:r>
              <a:rPr lang="en-US" sz="6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m Yahoo Finance.</a:t>
            </a:r>
          </a:p>
          <a:p>
            <a:pPr marL="342900" indent="-342900" algn="l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6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Timeframe: </a:t>
            </a:r>
            <a:r>
              <a:rPr lang="en-US" sz="6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January </a:t>
            </a:r>
            <a:r>
              <a:rPr lang="en-US" sz="6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1,2022 to November 15,2023.</a:t>
            </a:r>
          </a:p>
          <a:p>
            <a:pPr marL="342900" indent="-342900" algn="l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6000" b="1" i="0" dirty="0">
                <a:solidFill>
                  <a:srgbClr val="000000"/>
                </a:solidFill>
                <a:latin typeface="Times New Roman" panose="02020603050405020304" pitchFamily="18" charset="0"/>
              </a:rPr>
              <a:t>Features : </a:t>
            </a:r>
            <a:r>
              <a:rPr lang="en-US" sz="6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Open, High, Low, Close and Volume Prices of Bitcoin</a:t>
            </a:r>
            <a:r>
              <a:rPr lang="en-US" sz="24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7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>
            <a:normAutofit/>
          </a:bodyPr>
          <a:lstStyle/>
          <a:p>
            <a:br>
              <a:rPr lang="en-US" dirty="0"/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5009059" y="1987420"/>
            <a:ext cx="6978946" cy="32377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Efficient learning with Early Stopping and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ReduceLROnPlateau</a:t>
            </a:r>
            <a:endParaRPr lang="en-US" sz="3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Preventing overfitting and fine-tuning for efficiency</a:t>
            </a:r>
          </a:p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Optimizing parameters with Timeseries Split and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GridSearch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CV</a:t>
            </a:r>
          </a:p>
        </p:txBody>
      </p:sp>
    </p:spTree>
    <p:extLst>
      <p:ext uri="{BB962C8B-B14F-4D97-AF65-F5344CB8AC3E}">
        <p14:creationId xmlns:p14="http://schemas.microsoft.com/office/powerpoint/2010/main" val="2447583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224" y="559677"/>
            <a:ext cx="4222682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BTC Price and Volume Trend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pic>
        <p:nvPicPr>
          <p:cNvPr id="6" name="Picture 5" descr="A graph of a graph showing the growth of a company">
            <a:extLst>
              <a:ext uri="{FF2B5EF4-FFF2-40B4-BE49-F238E27FC236}">
                <a16:creationId xmlns:a16="http://schemas.microsoft.com/office/drawing/2014/main" id="{8AA54F36-D179-C0EF-2DBE-06734BCCA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535" y="186612"/>
            <a:ext cx="6423992" cy="6400800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625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 fontScale="90000"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BTC Price and Volume Trend with Predictions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8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021B304-6ACD-01AA-6A40-801634550C0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53356" y="3097174"/>
            <a:ext cx="3842550" cy="285591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 1 shows Trading Volume with Predicted Close Price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 2 shows Historical Daily Close price with Predicted Close Price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5" name="Picture 4" descr="A graph showing the growth of a stock market&#10;&#10;Description automatically generated">
            <a:extLst>
              <a:ext uri="{FF2B5EF4-FFF2-40B4-BE49-F238E27FC236}">
                <a16:creationId xmlns:a16="http://schemas.microsoft.com/office/drawing/2014/main" id="{88BB44D5-4250-F338-E6EC-BCF4B64DD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534" y="205580"/>
            <a:ext cx="7168216" cy="3403640"/>
          </a:xfrm>
          <a:prstGeom prst="rect">
            <a:avLst/>
          </a:prstGeom>
        </p:spPr>
      </p:pic>
      <p:pic>
        <p:nvPicPr>
          <p:cNvPr id="8" name="Picture 7" descr="A graph showing a line">
            <a:extLst>
              <a:ext uri="{FF2B5EF4-FFF2-40B4-BE49-F238E27FC236}">
                <a16:creationId xmlns:a16="http://schemas.microsoft.com/office/drawing/2014/main" id="{152D7C99-2E7A-5AF0-3596-5FCCFBCB1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018" y="3956181"/>
            <a:ext cx="7091732" cy="269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585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 fontScale="90000"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BTC Price and Volume Trend with Predictions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9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021B304-6ACD-01AA-6A40-801634550C0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53356" y="3097174"/>
            <a:ext cx="3842550" cy="285591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 1 shows Historical Daily Close Price with Trading Volume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Picture 2 shows BTC Price and Volume Trend with Predictions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6" name="Picture 5" descr="A graph showing the growth of a stock market">
            <a:extLst>
              <a:ext uri="{FF2B5EF4-FFF2-40B4-BE49-F238E27FC236}">
                <a16:creationId xmlns:a16="http://schemas.microsoft.com/office/drawing/2014/main" id="{FDA19543-031D-E23B-E466-1DC07C660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6871" y="275911"/>
            <a:ext cx="7196858" cy="3153089"/>
          </a:xfrm>
          <a:prstGeom prst="rect">
            <a:avLst/>
          </a:prstGeom>
        </p:spPr>
      </p:pic>
      <p:pic>
        <p:nvPicPr>
          <p:cNvPr id="10" name="Picture 9" descr="A graph with orange and green lines">
            <a:extLst>
              <a:ext uri="{FF2B5EF4-FFF2-40B4-BE49-F238E27FC236}">
                <a16:creationId xmlns:a16="http://schemas.microsoft.com/office/drawing/2014/main" id="{B07008D8-6196-2651-7478-39DAC1947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9231" y="3733014"/>
            <a:ext cx="7054497" cy="284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66047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175639_win32_fixed.potx" id="{CF094E1D-DD3F-4B88-853B-B22D3B2DB0B1}" vid="{887934D9-778B-4E95-9B07-31F217C0A1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Biography presentation</Template>
  <TotalTime>273</TotalTime>
  <Words>398</Words>
  <Application>Microsoft Office PowerPoint</Application>
  <PresentationFormat>Widescreen</PresentationFormat>
  <Paragraphs>60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Schoolbook</vt:lpstr>
      <vt:lpstr>Corbel</vt:lpstr>
      <vt:lpstr>Times New Roman</vt:lpstr>
      <vt:lpstr>Headlines</vt:lpstr>
      <vt:lpstr>CryptoForecast: LSTM Insights  </vt:lpstr>
      <vt:lpstr>Scope of  the  Project</vt:lpstr>
      <vt:lpstr> Project Description </vt:lpstr>
      <vt:lpstr>Research Questions to Answer</vt:lpstr>
      <vt:lpstr> Dataset Selection </vt:lpstr>
      <vt:lpstr> Training the Model</vt:lpstr>
      <vt:lpstr>Analysis on BTC Price and Volume Trend</vt:lpstr>
      <vt:lpstr>Analysis on BTC Price and Volume Trend with Predictions</vt:lpstr>
      <vt:lpstr>Analysis on BTC Price and Volume Trend with Predictions</vt:lpstr>
      <vt:lpstr>Analysis on Bitcoin 30-Day Rolling Volatility</vt:lpstr>
      <vt:lpstr>Analysis on Bitcoin Trading Volume</vt:lpstr>
      <vt:lpstr>Analysis on Correlation Heatmap</vt:lpstr>
      <vt:lpstr>Future developments, recommendations &amp;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 </dc:title>
  <dc:creator>Prachi Parikh</dc:creator>
  <cp:lastModifiedBy>Prachi Parikh</cp:lastModifiedBy>
  <cp:revision>17</cp:revision>
  <dcterms:created xsi:type="dcterms:W3CDTF">2023-07-27T19:20:37Z</dcterms:created>
  <dcterms:modified xsi:type="dcterms:W3CDTF">2023-11-23T22:58:32Z</dcterms:modified>
</cp:coreProperties>
</file>